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59" r:id="rId4"/>
    <p:sldId id="260" r:id="rId5"/>
    <p:sldId id="261" r:id="rId6"/>
    <p:sldId id="262" r:id="rId7"/>
    <p:sldId id="271" r:id="rId8"/>
    <p:sldId id="263" r:id="rId9"/>
    <p:sldId id="272" r:id="rId10"/>
    <p:sldId id="264" r:id="rId11"/>
    <p:sldId id="274" r:id="rId12"/>
    <p:sldId id="265" r:id="rId13"/>
    <p:sldId id="276" r:id="rId14"/>
    <p:sldId id="266" r:id="rId15"/>
    <p:sldId id="275" r:id="rId16"/>
    <p:sldId id="267" r:id="rId17"/>
    <p:sldId id="273" r:id="rId18"/>
    <p:sldId id="268" r:id="rId19"/>
    <p:sldId id="277" r:id="rId20"/>
    <p:sldId id="269" r:id="rId21"/>
    <p:sldId id="278" r:id="rId22"/>
    <p:sldId id="270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B515"/>
    <a:srgbClr val="00316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9920B7F-D2E8-4584-85EB-2B649A18293D}" v="5" dt="2024-05-03T20:33:27.82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0" autoAdjust="0"/>
    <p:restoredTop sz="94660"/>
  </p:normalViewPr>
  <p:slideViewPr>
    <p:cSldViewPr snapToGrid="0">
      <p:cViewPr varScale="1">
        <p:scale>
          <a:sx n="78" d="100"/>
          <a:sy n="78" d="100"/>
        </p:scale>
        <p:origin x="787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lliott Caton" userId="962bfa35c4df9fb5" providerId="LiveId" clId="{E9920B7F-D2E8-4584-85EB-2B649A18293D}"/>
    <pc:docChg chg="modSld">
      <pc:chgData name="Elliott Caton" userId="962bfa35c4df9fb5" providerId="LiveId" clId="{E9920B7F-D2E8-4584-85EB-2B649A18293D}" dt="2024-05-03T20:33:27.823" v="6" actId="1076"/>
      <pc:docMkLst>
        <pc:docMk/>
      </pc:docMkLst>
      <pc:sldChg chg="addSp modSp mod">
        <pc:chgData name="Elliott Caton" userId="962bfa35c4df9fb5" providerId="LiveId" clId="{E9920B7F-D2E8-4584-85EB-2B649A18293D}" dt="2024-05-03T20:33:27.823" v="6" actId="1076"/>
        <pc:sldMkLst>
          <pc:docMk/>
          <pc:sldMk cId="1788147184" sldId="261"/>
        </pc:sldMkLst>
        <pc:picChg chg="mod">
          <ac:chgData name="Elliott Caton" userId="962bfa35c4df9fb5" providerId="LiveId" clId="{E9920B7F-D2E8-4584-85EB-2B649A18293D}" dt="2024-05-03T20:33:20.983" v="4" actId="1076"/>
          <ac:picMkLst>
            <pc:docMk/>
            <pc:sldMk cId="1788147184" sldId="261"/>
            <ac:picMk id="5" creationId="{C8F9DBF5-9F75-1DD7-7140-3350CFA9D0B9}"/>
          </ac:picMkLst>
        </pc:picChg>
        <pc:picChg chg="add mod">
          <ac:chgData name="Elliott Caton" userId="962bfa35c4df9fb5" providerId="LiveId" clId="{E9920B7F-D2E8-4584-85EB-2B649A18293D}" dt="2024-05-03T20:33:27.823" v="6" actId="1076"/>
          <ac:picMkLst>
            <pc:docMk/>
            <pc:sldMk cId="1788147184" sldId="261"/>
            <ac:picMk id="6" creationId="{1D854947-6DA1-2ECA-8015-9B16B737798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U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5B878C-E61D-4D2C-AFDD-396B0D7DBAC7}" type="datetimeFigureOut">
              <a:rPr lang="es-US" smtClean="0"/>
              <a:t>5/3/2024</a:t>
            </a:fld>
            <a:endParaRPr lang="es-U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U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20C177-4C0D-4D00-913C-53F846628206}" type="slidenum">
              <a:rPr lang="es-US" smtClean="0"/>
              <a:t>‹#›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24310752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128615-C568-086B-B562-E411D90D69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7804477-1B92-F08E-7BA9-A8E2BEC5D3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1C5BF6-2DBE-9B14-6744-1142547B58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ECCD21-22C0-4D60-A65A-7A386AC010CC}" type="datetime1">
              <a:rPr lang="en-US" smtClean="0"/>
              <a:t>5/3/2024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89E956-0883-BFC6-4371-051700F8C9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EDC24A-8CCE-092C-C7A6-3F81E27D6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45253-51FF-4656-A642-D6B07CB927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0626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CB55F1-3FC6-B971-0FFA-58CEB181E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837112-7A6C-96B3-4390-118C61F158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46C2AE-96FE-9473-D8A2-5EC4EA03FC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74CBE-1C7A-48C1-8DEB-7BDB978B69F1}" type="datetime1">
              <a:rPr lang="en-US" smtClean="0"/>
              <a:t>5/3/2024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A9A977-205F-A5EE-31FD-36CA0DE6A0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45B9BF-0436-A057-1CC9-A5F6230074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45253-51FF-4656-A642-D6B07CB927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0872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961CE70-BF9D-E51B-C662-B334A40FD37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039C87-7F2A-923E-6D87-D9256D51F6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7355CF-ED70-BE3B-697A-3650C3C059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795E4-FDEF-43E0-9A1E-3CD979C5022D}" type="datetime1">
              <a:rPr lang="en-US" smtClean="0"/>
              <a:t>5/3/2024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DB1739-69C2-DCED-07D9-37CCD79E31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24585A-F2FC-F5B6-EC3B-735FFB6E43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45253-51FF-4656-A642-D6B07CB927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6145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5EC70C-CA31-2A9A-9A2D-17C771B08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CB420D-5091-EF42-807E-A82751A6E2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BA9CB1-2F3E-0691-B39B-A9D2D0514F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86C021-05D0-42C2-97D1-A15233C47195}" type="datetime1">
              <a:rPr lang="en-US" smtClean="0"/>
              <a:t>5/3/2024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DB30D-E5C6-88E0-75DC-D0C587EC29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26B8BB-EE28-2C10-AABF-5942C1266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45253-51FF-4656-A642-D6B07CB927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0083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61E8FC-FEC6-0804-7FF8-7E32F2BF53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2DDC2-6FC6-2A13-AC06-A4E2731E29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8324DF-26E4-2850-A62F-F39541C0EE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8CF44-C032-4616-A29E-0DFE5AF48088}" type="datetime1">
              <a:rPr lang="en-US" smtClean="0"/>
              <a:t>5/3/2024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54695E-49BB-3C3A-0271-8DBB66E7A3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E34FF6-C771-B455-0483-F46DB8AE7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45253-51FF-4656-A642-D6B07CB927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3892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FFE05F-2B67-D4A3-DA41-AFA01257F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8C6CA3-3B40-BC4A-F685-7B9F09DEE9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61FFDA-4887-E82A-23E4-904C34180C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BE473D-C952-4CE7-880E-3E7BDE2C78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47F1BC-59E1-4157-8402-1707D0ED7006}" type="datetime1">
              <a:rPr lang="en-US" smtClean="0"/>
              <a:t>5/3/2024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941D45-3232-10E0-9C02-7F43C8FD82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AA2A4C-DE01-0AEE-2BDB-D84446970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45253-51FF-4656-A642-D6B07CB927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45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950EA-6893-CC2E-8BC5-EDEA23E068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1E12BD-EFE6-D9D3-2C28-54A3CD65B6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8FE9BA-EAD6-7966-A726-0EF9CAB9E8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F7294A-CF94-1DD8-A55C-002B50C5925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C9344BF-34FB-7B4E-043A-BF31933D3B2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4A6C347-D7EA-3316-7411-AED67FEBEA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83EDCA-563B-4C5C-AE40-03FE85C11D3C}" type="datetime1">
              <a:rPr lang="en-US" smtClean="0"/>
              <a:t>5/3/2024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0F2B2A3-CFD5-B1AC-650B-FC1E3EACB0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18D261-55B0-7D4E-3667-EEB9B3C1E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45253-51FF-4656-A642-D6B07CB927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4746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4A62B3-0904-EF33-8BEB-8AA4D4B3B5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350A9C9-9621-7239-6F7E-D3C1E53442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AE718-F7DB-4A5C-BF29-A3A2A35B1500}" type="datetime1">
              <a:rPr lang="en-US" smtClean="0"/>
              <a:t>5/3/2024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07E789-3561-24E8-B4FA-BA37CE63EB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8FDF00-7394-8A8A-D3F3-BB1C6C9434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45253-51FF-4656-A642-D6B07CB927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8260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D994EF8-87A2-2613-B3DC-B621B61F4F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FCD74-8EEA-4715-8C20-072F1D45A345}" type="datetime1">
              <a:rPr lang="en-US" smtClean="0"/>
              <a:t>5/3/2024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4FB73BE-FBCD-7169-E7A3-6E2E78B0F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383167-8E2C-94BE-7086-E58701B241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45253-51FF-4656-A642-D6B07CB927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0271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0BE377-269F-8688-64BD-70F2F52714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5EABFF-0EB1-7341-3A6D-299E9535D9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09E042-F0E3-DB95-0ADD-402E56BCAC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94D85B-0013-81C7-C537-E9EE99AADF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6A200-524E-4FA3-ADC9-233C32156CC7}" type="datetime1">
              <a:rPr lang="en-US" smtClean="0"/>
              <a:t>5/3/2024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127684-9EF6-2530-D00A-787A05C1D2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852858-7CB5-9CD2-E063-699297307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45253-51FF-4656-A642-D6B07CB927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0893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4BEFC-D914-B30D-CB72-302661CD8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BB69C98-8C78-F8EA-5DC3-4892190E657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E92A0E-C9D0-4AFB-D864-5B0FD96989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826266-3176-C023-A22C-2B97E4863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437C03-F244-4E0D-A0D5-BAE52B9ECEEC}" type="datetime1">
              <a:rPr lang="en-US" smtClean="0"/>
              <a:t>5/3/2024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5ADA28-2565-415B-5D3E-15B01D3451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94FD44-A095-9601-78F9-BB563448F1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45253-51FF-4656-A642-D6B07CB927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839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8D298C7-8218-24FE-D3F6-D5CF77F58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6DF969-C45A-E447-C1D7-0E1B241085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9E3945-993D-3CA1-FA2F-C1AE09ECE7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F2986BF-5F9D-4D9D-8C3B-BA9EFD03E261}" type="datetime1">
              <a:rPr lang="en-US" smtClean="0"/>
              <a:t>5/3/2024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B2F9D7-CCEE-9A54-8389-E0CB285F07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94D443-B2AC-4439-A55D-12685195DD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E445253-51FF-4656-A642-D6B07CB927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7237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5D59AA-9FB1-ADDF-A4DB-4AECD741FAD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Final Project: Radiation Mapping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B413A7-93B9-FBD0-8B7C-66F97DB4725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Elliott Caton, Agustina Jolly, Vivian Smart-Stewart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E4A39B17-E497-7E50-76AD-13D729437A8F}"/>
              </a:ext>
            </a:extLst>
          </p:cNvPr>
          <p:cNvSpPr/>
          <p:nvPr/>
        </p:nvSpPr>
        <p:spPr>
          <a:xfrm>
            <a:off x="0" y="6194323"/>
            <a:ext cx="12192000" cy="663677"/>
          </a:xfrm>
          <a:prstGeom prst="rect">
            <a:avLst/>
          </a:prstGeom>
          <a:solidFill>
            <a:srgbClr val="00316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pic>
        <p:nvPicPr>
          <p:cNvPr id="1026" name="Picture 2" descr="Berkeley Engineering">
            <a:extLst>
              <a:ext uri="{FF2B5EF4-FFF2-40B4-BE49-F238E27FC236}">
                <a16:creationId xmlns:a16="http://schemas.microsoft.com/office/drawing/2014/main" id="{D363CDD6-4E1E-55E8-4744-6B04C402C3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129" y="5503607"/>
            <a:ext cx="4689987" cy="604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77286C95-1705-1ECB-9790-9B9192CA91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00851" y="471078"/>
            <a:ext cx="1118419" cy="1118419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0C10E9A4-7055-3685-BD15-5A05912117B0}"/>
              </a:ext>
            </a:extLst>
          </p:cNvPr>
          <p:cNvSpPr txBox="1"/>
          <p:nvPr/>
        </p:nvSpPr>
        <p:spPr>
          <a:xfrm>
            <a:off x="9910916" y="6341495"/>
            <a:ext cx="2032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chemeClr val="bg1"/>
                </a:solidFill>
              </a:rPr>
              <a:t>Spring 2024</a:t>
            </a:r>
            <a:endParaRPr lang="es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10963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22072-CC0E-400D-11B3-84BC0C7DC4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295968" cy="991727"/>
          </a:xfrm>
        </p:spPr>
        <p:txBody>
          <a:bodyPr>
            <a:normAutofit/>
          </a:bodyPr>
          <a:lstStyle/>
          <a:p>
            <a:r>
              <a:rPr lang="en-US" sz="3200" dirty="0"/>
              <a:t>Location 3: McLaughlin Patio, Construction Site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0ECA24-743B-7204-C40B-75F66138C3B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66685"/>
                <a:ext cx="4461387" cy="1917289"/>
              </a:xfrm>
            </p:spPr>
            <p:txBody>
              <a:bodyPr>
                <a:noAutofit/>
              </a:bodyPr>
              <a:lstStyle/>
              <a:p>
                <a:r>
                  <a:rPr lang="en-US" sz="2400" dirty="0"/>
                  <a:t>Counts: 39.3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</m:oMath>
                </a14:m>
                <a:r>
                  <a:rPr lang="en-US" sz="2400" dirty="0"/>
                  <a:t> 4.1</a:t>
                </a:r>
              </a:p>
              <a:p>
                <a:r>
                  <a:rPr lang="en-US" sz="2400" dirty="0"/>
                  <a:t>PM 10: 3.2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</m:oMath>
                </a14:m>
                <a:r>
                  <a:rPr lang="en-US" sz="2400" dirty="0"/>
                  <a:t> 0.8</a:t>
                </a:r>
              </a:p>
              <a:p>
                <a:r>
                  <a:rPr lang="en-US" sz="2400" dirty="0"/>
                  <a:t>Temperature: 28.1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</m:oMath>
                </a14:m>
                <a:r>
                  <a:rPr lang="en-US" sz="2400" dirty="0"/>
                  <a:t> 0.1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℃</m:t>
                    </m:r>
                  </m:oMath>
                </a14:m>
                <a:endParaRPr lang="en-US" sz="2400" dirty="0"/>
              </a:p>
              <a:p>
                <a:r>
                  <a:rPr lang="en-US" sz="2400" dirty="0"/>
                  <a:t>Factors: construction, people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0ECA24-743B-7204-C40B-75F66138C3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66685"/>
                <a:ext cx="4461387" cy="1917289"/>
              </a:xfrm>
              <a:blipFill>
                <a:blip r:embed="rId2"/>
                <a:stretch>
                  <a:fillRect l="-1915" t="-4127" b="-6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278FD8A9-521B-6AAE-EAA4-AF6D2A4008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2499" y="1799303"/>
            <a:ext cx="4894024" cy="39378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</p:pic>
      <p:pic>
        <p:nvPicPr>
          <p:cNvPr id="6" name="Picture 5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1C1E1D58-E8A3-FCF0-630D-9867B854E8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429000"/>
            <a:ext cx="4269033" cy="3201774"/>
          </a:xfrm>
          <a:prstGeom prst="rect">
            <a:avLst/>
          </a:prstGeom>
        </p:spPr>
      </p:pic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4E21128-0BF5-976E-C77C-C5FD9813C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45253-51FF-4656-A642-D6B07CB9278D}" type="slidenum">
              <a:rPr lang="en-US" b="1" smtClean="0"/>
              <a:t>10</a:t>
            </a:fld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1243759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CE8CF91-A577-5A44-F68B-800ABCF10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45253-51FF-4656-A642-D6B07CB9278D}" type="slidenum">
              <a:rPr lang="en-US" b="1" smtClean="0"/>
              <a:t>11</a:t>
            </a:fld>
            <a:endParaRPr lang="en-US" b="1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697A1D99-9F24-1B5A-F9E5-E3FCDB7AD75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3960" y="763305"/>
            <a:ext cx="6164080" cy="5331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lecha: a la derecha 4">
            <a:extLst>
              <a:ext uri="{FF2B5EF4-FFF2-40B4-BE49-F238E27FC236}">
                <a16:creationId xmlns:a16="http://schemas.microsoft.com/office/drawing/2014/main" id="{3789CC69-C908-E2DD-D50E-1536F206A199}"/>
              </a:ext>
            </a:extLst>
          </p:cNvPr>
          <p:cNvSpPr/>
          <p:nvPr/>
        </p:nvSpPr>
        <p:spPr>
          <a:xfrm rot="3107347">
            <a:off x="6012716" y="3458817"/>
            <a:ext cx="526774" cy="327992"/>
          </a:xfrm>
          <a:prstGeom prst="rightArrow">
            <a:avLst/>
          </a:prstGeom>
          <a:solidFill>
            <a:srgbClr val="FDB51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16937760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E45D24-566D-26FF-9D0F-F75A43F522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870290" cy="991727"/>
          </a:xfrm>
        </p:spPr>
        <p:txBody>
          <a:bodyPr>
            <a:normAutofit/>
          </a:bodyPr>
          <a:lstStyle/>
          <a:p>
            <a:r>
              <a:rPr lang="en-US" sz="3200" dirty="0"/>
              <a:t>Location 4: Gateway Construction Site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A1A113F-4EAF-B140-10C0-57656017BB8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56853"/>
                <a:ext cx="4205748" cy="2028950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sz="2400" dirty="0"/>
                  <a:t>Counts: 47.8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</m:oMath>
                </a14:m>
                <a:r>
                  <a:rPr lang="en-US" sz="2400" dirty="0"/>
                  <a:t> 4.6</a:t>
                </a:r>
              </a:p>
              <a:p>
                <a:r>
                  <a:rPr lang="en-US" sz="2400" dirty="0"/>
                  <a:t>PM 10: 1.5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</m:oMath>
                </a14:m>
                <a:r>
                  <a:rPr lang="en-US" sz="2400" dirty="0"/>
                  <a:t> 1.0</a:t>
                </a:r>
              </a:p>
              <a:p>
                <a:r>
                  <a:rPr lang="en-US" sz="2400" dirty="0"/>
                  <a:t>Temperature: 23.0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</m:oMath>
                </a14:m>
                <a:r>
                  <a:rPr lang="en-US" sz="2400" dirty="0"/>
                  <a:t> 0.4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℃</m:t>
                    </m:r>
                  </m:oMath>
                </a14:m>
                <a:endParaRPr lang="en-US" sz="2400" dirty="0"/>
              </a:p>
              <a:p>
                <a:r>
                  <a:rPr lang="en-US" sz="2400" dirty="0"/>
                  <a:t>Factors: buildings, construction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A1A113F-4EAF-B140-10C0-57656017BB8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56853"/>
                <a:ext cx="4205748" cy="2028950"/>
              </a:xfrm>
              <a:blipFill>
                <a:blip r:embed="rId2"/>
                <a:stretch>
                  <a:fillRect l="-2032" t="-5422" b="-33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C7F768A7-B840-6B72-9971-AA4B050427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5956" y="1676038"/>
            <a:ext cx="5486400" cy="43148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 descr="A graph of a diagram&#10;&#10;Description automatically generated with medium confidence">
            <a:extLst>
              <a:ext uri="{FF2B5EF4-FFF2-40B4-BE49-F238E27FC236}">
                <a16:creationId xmlns:a16="http://schemas.microsoft.com/office/drawing/2014/main" id="{79B33A82-5C37-0CDC-657D-853C139118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643" y="3356984"/>
            <a:ext cx="4521285" cy="3390964"/>
          </a:xfrm>
          <a:prstGeom prst="rect">
            <a:avLst/>
          </a:prstGeom>
        </p:spPr>
      </p:pic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85991B6F-AEB3-7222-3378-F0850A7F9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45253-51FF-4656-A642-D6B07CB9278D}" type="slidenum">
              <a:rPr lang="en-US" b="1" smtClean="0"/>
              <a:t>12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0815645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7866C54-5A06-F488-AAFC-AA8CC66E62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45253-51FF-4656-A642-D6B07CB9278D}" type="slidenum">
              <a:rPr lang="en-US" b="1" smtClean="0"/>
              <a:t>13</a:t>
            </a:fld>
            <a:endParaRPr lang="en-US" b="1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CCD2B504-86BA-07C5-77B0-41978C00D8F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2477" y="822566"/>
            <a:ext cx="6027046" cy="5212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lecha: a la derecha 4">
            <a:extLst>
              <a:ext uri="{FF2B5EF4-FFF2-40B4-BE49-F238E27FC236}">
                <a16:creationId xmlns:a16="http://schemas.microsoft.com/office/drawing/2014/main" id="{6913C746-D0BB-3954-A518-B56FBBB0A795}"/>
              </a:ext>
            </a:extLst>
          </p:cNvPr>
          <p:cNvSpPr/>
          <p:nvPr/>
        </p:nvSpPr>
        <p:spPr>
          <a:xfrm rot="3329456">
            <a:off x="6116970" y="3265003"/>
            <a:ext cx="526774" cy="327992"/>
          </a:xfrm>
          <a:prstGeom prst="rightArrow">
            <a:avLst/>
          </a:prstGeom>
          <a:solidFill>
            <a:srgbClr val="FDB51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sp>
        <p:nvSpPr>
          <p:cNvPr id="6" name="Flecha: a la derecha 5">
            <a:extLst>
              <a:ext uri="{FF2B5EF4-FFF2-40B4-BE49-F238E27FC236}">
                <a16:creationId xmlns:a16="http://schemas.microsoft.com/office/drawing/2014/main" id="{5998AF7A-4DDA-5401-2C71-5DE6458A8AFE}"/>
              </a:ext>
            </a:extLst>
          </p:cNvPr>
          <p:cNvSpPr/>
          <p:nvPr/>
        </p:nvSpPr>
        <p:spPr>
          <a:xfrm rot="8662848">
            <a:off x="5118195" y="2978293"/>
            <a:ext cx="526774" cy="327992"/>
          </a:xfrm>
          <a:prstGeom prst="rightArrow">
            <a:avLst/>
          </a:prstGeom>
          <a:solidFill>
            <a:srgbClr val="FDB51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1183456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3A77B-CD1F-A920-67EA-685886EA0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42565"/>
          </a:xfrm>
        </p:spPr>
        <p:txBody>
          <a:bodyPr>
            <a:normAutofit/>
          </a:bodyPr>
          <a:lstStyle/>
          <a:p>
            <a:r>
              <a:rPr lang="en-US" sz="3200" dirty="0"/>
              <a:t>Location 5: Foothill Parking Lot and Amphitheatre Construction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5DD21FA-B3DA-159B-37CA-A0937C71006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07690"/>
                <a:ext cx="4579374" cy="1921363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Counts: 39.9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</m:oMath>
                </a14:m>
                <a:r>
                  <a:rPr lang="en-US" sz="2400" dirty="0"/>
                  <a:t> 4.1</a:t>
                </a:r>
              </a:p>
              <a:p>
                <a:r>
                  <a:rPr lang="en-US" sz="2400" dirty="0"/>
                  <a:t>PM 10: 2.2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</m:oMath>
                </a14:m>
                <a:r>
                  <a:rPr lang="en-US" sz="2400" dirty="0"/>
                  <a:t> 1.1</a:t>
                </a:r>
              </a:p>
              <a:p>
                <a:r>
                  <a:rPr lang="en-US" sz="2400" dirty="0"/>
                  <a:t>Temperature: 26.8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</m:oMath>
                </a14:m>
                <a:r>
                  <a:rPr lang="en-US" sz="2400" dirty="0"/>
                  <a:t> 0.2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℃</m:t>
                    </m:r>
                  </m:oMath>
                </a14:m>
                <a:endParaRPr lang="en-US" sz="2400" dirty="0"/>
              </a:p>
              <a:p>
                <a:r>
                  <a:rPr lang="en-US" sz="2400" dirty="0"/>
                  <a:t>Factors: construction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5DD21FA-B3DA-159B-37CA-A0937C71006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07690"/>
                <a:ext cx="4579374" cy="1921363"/>
              </a:xfrm>
              <a:blipFill>
                <a:blip r:embed="rId2"/>
                <a:stretch>
                  <a:fillRect l="-1864" t="-4127" b="-6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5D35740A-97FE-FFA8-CDEA-2DD777867C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755262"/>
            <a:ext cx="5438775" cy="43148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 descr="A graph of a parking lot">
            <a:extLst>
              <a:ext uri="{FF2B5EF4-FFF2-40B4-BE49-F238E27FC236}">
                <a16:creationId xmlns:a16="http://schemas.microsoft.com/office/drawing/2014/main" id="{20F59FD5-D1D9-0762-B738-3BF8714689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284" y="3229053"/>
            <a:ext cx="4579374" cy="3434530"/>
          </a:xfrm>
          <a:prstGeom prst="rect">
            <a:avLst/>
          </a:prstGeom>
        </p:spPr>
      </p:pic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46A69DA8-2E4F-11A0-3FCD-D47255EFB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45253-51FF-4656-A642-D6B07CB9278D}" type="slidenum">
              <a:rPr lang="en-US" b="1" smtClean="0"/>
              <a:t>14</a:t>
            </a:fld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31456893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82A5D65-677F-E7C2-141E-51F3C4DA0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45253-51FF-4656-A642-D6B07CB9278D}" type="slidenum">
              <a:rPr lang="en-US" b="1" smtClean="0"/>
              <a:t>15</a:t>
            </a:fld>
            <a:endParaRPr lang="en-US" b="1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88378FEA-A926-ABE9-F615-194C2F02C10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2" y="792749"/>
            <a:ext cx="6095995" cy="5272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lecha: a la derecha 4">
            <a:extLst>
              <a:ext uri="{FF2B5EF4-FFF2-40B4-BE49-F238E27FC236}">
                <a16:creationId xmlns:a16="http://schemas.microsoft.com/office/drawing/2014/main" id="{1A58812A-E65F-21E2-620A-9F24B64F38DA}"/>
              </a:ext>
            </a:extLst>
          </p:cNvPr>
          <p:cNvSpPr/>
          <p:nvPr/>
        </p:nvSpPr>
        <p:spPr>
          <a:xfrm rot="9269999">
            <a:off x="6603987" y="3781838"/>
            <a:ext cx="526774" cy="327992"/>
          </a:xfrm>
          <a:prstGeom prst="rightArrow">
            <a:avLst/>
          </a:prstGeom>
          <a:solidFill>
            <a:srgbClr val="FDB51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40819839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E12C5-7C0F-E450-3E7D-0706949BD3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83572"/>
          </a:xfrm>
        </p:spPr>
        <p:txBody>
          <a:bodyPr>
            <a:normAutofit/>
          </a:bodyPr>
          <a:lstStyle/>
          <a:p>
            <a:r>
              <a:rPr lang="en-US" sz="3200" dirty="0"/>
              <a:t>Location 6: Faculty Club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A0E4AF2-D7CD-C6FA-0AFF-9361F2DFBA9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248698"/>
                <a:ext cx="4382729" cy="195661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sz="2400" dirty="0"/>
                  <a:t>Counts: 34.8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</m:oMath>
                </a14:m>
                <a:r>
                  <a:rPr lang="en-US" sz="2400" dirty="0"/>
                  <a:t> 4.3</a:t>
                </a:r>
              </a:p>
              <a:p>
                <a:r>
                  <a:rPr lang="en-US" sz="2400" dirty="0"/>
                  <a:t>PM 10: 2.6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</m:oMath>
                </a14:m>
                <a:r>
                  <a:rPr lang="en-US" sz="2400" dirty="0"/>
                  <a:t> 1.2</a:t>
                </a:r>
              </a:p>
              <a:p>
                <a:r>
                  <a:rPr lang="en-US" sz="2400" dirty="0"/>
                  <a:t>Temperature: 27.5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</m:oMath>
                </a14:m>
                <a:r>
                  <a:rPr lang="en-US" sz="2400" dirty="0"/>
                  <a:t> 0.2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℃</m:t>
                    </m:r>
                  </m:oMath>
                </a14:m>
                <a:endParaRPr lang="en-US" sz="2400" dirty="0"/>
              </a:p>
              <a:p>
                <a:r>
                  <a:rPr lang="en-US" sz="2400" dirty="0"/>
                  <a:t>Factors:  low density of people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A0E4AF2-D7CD-C6FA-0AFF-9361F2DFBA9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248698"/>
                <a:ext cx="4382729" cy="1956618"/>
              </a:xfrm>
              <a:blipFill>
                <a:blip r:embed="rId2"/>
                <a:stretch>
                  <a:fillRect l="-1950" t="-5607" b="-6854"/>
                </a:stretch>
              </a:blipFill>
            </p:spPr>
            <p:txBody>
              <a:bodyPr/>
              <a:lstStyle/>
              <a:p>
                <a:r>
                  <a:rPr lang="es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EDDE24C3-90AA-C0F0-BF76-B3ED329C35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4658" y="1248698"/>
            <a:ext cx="5514975" cy="43148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983FD401-2940-46C0-B5BB-36D959A78C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948" y="3097161"/>
            <a:ext cx="4689987" cy="3517490"/>
          </a:xfrm>
          <a:prstGeom prst="rect">
            <a:avLst/>
          </a:prstGeom>
        </p:spPr>
      </p:pic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FA731D3-09AD-7298-C6A3-1126F488C0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45253-51FF-4656-A642-D6B07CB9278D}" type="slidenum">
              <a:rPr lang="en-US" b="1" smtClean="0"/>
              <a:t>16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942929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FE0A105-ACE8-8C8C-7248-5329791DB1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45253-51FF-4656-A642-D6B07CB9278D}" type="slidenum">
              <a:rPr lang="en-US" b="1" smtClean="0"/>
              <a:t>17</a:t>
            </a:fld>
            <a:endParaRPr lang="en-US" b="1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15896333-8834-7749-8171-0DABA9B7A6F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1205" y="847414"/>
            <a:ext cx="5969589" cy="5163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lecha: a la derecha 4">
            <a:extLst>
              <a:ext uri="{FF2B5EF4-FFF2-40B4-BE49-F238E27FC236}">
                <a16:creationId xmlns:a16="http://schemas.microsoft.com/office/drawing/2014/main" id="{DC710CFD-497C-B28E-E79B-AFAD038B254A}"/>
              </a:ext>
            </a:extLst>
          </p:cNvPr>
          <p:cNvSpPr/>
          <p:nvPr/>
        </p:nvSpPr>
        <p:spPr>
          <a:xfrm rot="8662848">
            <a:off x="5118196" y="3170582"/>
            <a:ext cx="526774" cy="327992"/>
          </a:xfrm>
          <a:prstGeom prst="rightArrow">
            <a:avLst/>
          </a:prstGeom>
          <a:solidFill>
            <a:srgbClr val="FDB51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25699640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C263C-D1EC-9161-66A8-D2E2DD846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91727"/>
          </a:xfrm>
        </p:spPr>
        <p:txBody>
          <a:bodyPr>
            <a:normAutofit/>
          </a:bodyPr>
          <a:lstStyle/>
          <a:p>
            <a:r>
              <a:rPr lang="en-US" sz="3200" dirty="0"/>
              <a:t>Location 7: Stu Gordon Stadium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D02F858-34D6-CD49-A4CE-AA0C1ED67AB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56852"/>
                <a:ext cx="4589206" cy="1941871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Counts: 32.9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</m:oMath>
                </a14:m>
                <a:r>
                  <a:rPr lang="en-US" sz="2400" dirty="0"/>
                  <a:t> 4.2</a:t>
                </a:r>
              </a:p>
              <a:p>
                <a:r>
                  <a:rPr lang="en-US" sz="2400" dirty="0"/>
                  <a:t>PM 10: 1.1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</m:oMath>
                </a14:m>
                <a:r>
                  <a:rPr lang="en-US" sz="2400" dirty="0"/>
                  <a:t> 0.8</a:t>
                </a:r>
              </a:p>
              <a:p>
                <a:r>
                  <a:rPr lang="en-US" sz="2400" dirty="0"/>
                  <a:t>Temperature: 26.5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</m:oMath>
                </a14:m>
                <a:r>
                  <a:rPr lang="en-US" sz="2400" dirty="0"/>
                  <a:t> 1.2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℃</m:t>
                    </m:r>
                  </m:oMath>
                </a14:m>
                <a:endParaRPr lang="en-US" sz="2400" dirty="0"/>
              </a:p>
              <a:p>
                <a:r>
                  <a:rPr lang="en-US" sz="2400" dirty="0"/>
                  <a:t>Factors:  air quality, terrain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D02F858-34D6-CD49-A4CE-AA0C1ED67AB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56852"/>
                <a:ext cx="4589206" cy="1941871"/>
              </a:xfrm>
              <a:blipFill>
                <a:blip r:embed="rId2"/>
                <a:stretch>
                  <a:fillRect l="-1862" t="-4088"/>
                </a:stretch>
              </a:blipFill>
            </p:spPr>
            <p:txBody>
              <a:bodyPr/>
              <a:lstStyle/>
              <a:p>
                <a:r>
                  <a:rPr lang="es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553808B9-9039-96D3-B5BB-F30064C2D4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520316"/>
            <a:ext cx="5429250" cy="43148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 descr="A graph of a baseball stadium&#10;&#10;Description automatically generated">
            <a:extLst>
              <a:ext uri="{FF2B5EF4-FFF2-40B4-BE49-F238E27FC236}">
                <a16:creationId xmlns:a16="http://schemas.microsoft.com/office/drawing/2014/main" id="{E617CE7F-04B0-F221-9178-9031623481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897" y="3214661"/>
            <a:ext cx="4483509" cy="3362632"/>
          </a:xfrm>
          <a:prstGeom prst="rect">
            <a:avLst/>
          </a:prstGeom>
        </p:spPr>
      </p:pic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A7FB7719-76D0-7FDB-D84A-BF27ECA140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45253-51FF-4656-A642-D6B07CB9278D}" type="slidenum">
              <a:rPr lang="en-US" b="1" smtClean="0"/>
              <a:t>18</a:t>
            </a:fld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12923641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4DCA181-54E6-FB7F-0504-51E57F9C7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45253-51FF-4656-A642-D6B07CB9278D}" type="slidenum">
              <a:rPr lang="en-US" b="1" smtClean="0"/>
              <a:t>19</a:t>
            </a:fld>
            <a:endParaRPr lang="en-US" b="1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9EBF87F1-4F14-19D2-7DF0-09DAC246FDE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6290" y="748023"/>
            <a:ext cx="6199419" cy="5361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lecha: a la derecha 4">
            <a:extLst>
              <a:ext uri="{FF2B5EF4-FFF2-40B4-BE49-F238E27FC236}">
                <a16:creationId xmlns:a16="http://schemas.microsoft.com/office/drawing/2014/main" id="{2E6ED7E3-3DCE-F377-1507-ED2F92F5E5D5}"/>
              </a:ext>
            </a:extLst>
          </p:cNvPr>
          <p:cNvSpPr/>
          <p:nvPr/>
        </p:nvSpPr>
        <p:spPr>
          <a:xfrm rot="3329456">
            <a:off x="6186545" y="3545137"/>
            <a:ext cx="526774" cy="327992"/>
          </a:xfrm>
          <a:prstGeom prst="rightArrow">
            <a:avLst/>
          </a:prstGeom>
          <a:solidFill>
            <a:srgbClr val="FDB51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17348092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F973B6-5B2E-53DB-443A-1A43666462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4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Thesis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C52909-82F5-DC99-2786-C38BFB9643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4780005" cy="4351338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/>
              <a:t>Urban terrain alters the amount of radiation detected from natural geographic sources of radiation. 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Variable Considerations:</a:t>
            </a:r>
          </a:p>
          <a:p>
            <a:r>
              <a:rPr lang="en-US" sz="1800" dirty="0"/>
              <a:t>Time of collection </a:t>
            </a:r>
          </a:p>
          <a:p>
            <a:r>
              <a:rPr lang="en-US" sz="1800" dirty="0"/>
              <a:t>Weather variation</a:t>
            </a:r>
          </a:p>
          <a:p>
            <a:r>
              <a:rPr lang="en-US" sz="1800" dirty="0"/>
              <a:t>Human presence 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5" name="Picture 4" descr="A statue of a bear on a stone block&#10;&#10;Description automatically generated">
            <a:extLst>
              <a:ext uri="{FF2B5EF4-FFF2-40B4-BE49-F238E27FC236}">
                <a16:creationId xmlns:a16="http://schemas.microsoft.com/office/drawing/2014/main" id="{0C01A3FB-96CF-DD9D-E371-5C885E2216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0771" y="1690687"/>
            <a:ext cx="4272985" cy="424755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CAFD95B-B185-03FB-0B58-7C83CD4349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45253-51FF-4656-A642-D6B07CB9278D}" type="slidenum">
              <a:rPr lang="en-US" b="1" smtClean="0"/>
              <a:t>2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86428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B9669-5DE8-B77B-27B4-BE8D27F46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Irregular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B5D8B2-A188-40DB-54BF-5385B6ECF8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Taking data on different days affected air quality</a:t>
            </a:r>
          </a:p>
          <a:p>
            <a:r>
              <a:rPr lang="en-US" dirty="0"/>
              <a:t>Need more data (longer intervals, multiple days) to notice statistically significant variations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8B4BDDB-E0C2-F8C3-02EB-CA160F619B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45253-51FF-4656-A642-D6B07CB9278D}" type="slidenum">
              <a:rPr lang="en-US" b="1" smtClean="0"/>
              <a:t>20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8804095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1C2BED-BE31-443E-D379-DD03FE89ED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Spectrum range comparisons</a:t>
            </a:r>
            <a:endParaRPr lang="es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7941B54-ABBD-199C-768D-EF12099EAD4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7174" y="1825625"/>
            <a:ext cx="5769289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5E7F6852-DD17-95DA-93B7-4B7426B1A0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82" y="1825625"/>
            <a:ext cx="5769290" cy="4351339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3B686883-6DF7-DF54-4EB0-8493B3362E69}"/>
              </a:ext>
            </a:extLst>
          </p:cNvPr>
          <p:cNvSpPr txBox="1"/>
          <p:nvPr/>
        </p:nvSpPr>
        <p:spPr>
          <a:xfrm>
            <a:off x="769374" y="6311900"/>
            <a:ext cx="1051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~ 2.75 keV / channel based off knowing K-40 has a known peak at 1460 keV, roughly on channel 520</a:t>
            </a:r>
            <a:endParaRPr lang="es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8986B0E-7922-229A-5018-A5D0D110D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45253-51FF-4656-A642-D6B07CB9278D}" type="slidenum">
              <a:rPr lang="en-US" b="1" smtClean="0"/>
              <a:t>21</a:t>
            </a:fld>
            <a:endParaRPr lang="en-US" b="1" dirty="0"/>
          </a:p>
        </p:txBody>
      </p:sp>
      <p:sp>
        <p:nvSpPr>
          <p:cNvPr id="7" name="Flecha: a la derecha 6">
            <a:extLst>
              <a:ext uri="{FF2B5EF4-FFF2-40B4-BE49-F238E27FC236}">
                <a16:creationId xmlns:a16="http://schemas.microsoft.com/office/drawing/2014/main" id="{31EB1D6F-8EE8-B5A1-6F51-0CEB3ACF290A}"/>
              </a:ext>
            </a:extLst>
          </p:cNvPr>
          <p:cNvSpPr/>
          <p:nvPr/>
        </p:nvSpPr>
        <p:spPr>
          <a:xfrm rot="3329456">
            <a:off x="9317370" y="2410237"/>
            <a:ext cx="526774" cy="327992"/>
          </a:xfrm>
          <a:prstGeom prst="rightArrow">
            <a:avLst/>
          </a:prstGeom>
          <a:solidFill>
            <a:srgbClr val="FDB51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sp>
        <p:nvSpPr>
          <p:cNvPr id="8" name="Flecha: a la derecha 7">
            <a:extLst>
              <a:ext uri="{FF2B5EF4-FFF2-40B4-BE49-F238E27FC236}">
                <a16:creationId xmlns:a16="http://schemas.microsoft.com/office/drawing/2014/main" id="{56542613-21C2-9232-6773-82E70DC6AE0A}"/>
              </a:ext>
            </a:extLst>
          </p:cNvPr>
          <p:cNvSpPr/>
          <p:nvPr/>
        </p:nvSpPr>
        <p:spPr>
          <a:xfrm rot="3329456">
            <a:off x="1286554" y="2410236"/>
            <a:ext cx="526774" cy="327992"/>
          </a:xfrm>
          <a:prstGeom prst="rightArrow">
            <a:avLst/>
          </a:prstGeom>
          <a:solidFill>
            <a:srgbClr val="FDB51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15677320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FBA3B5-9495-57C8-5CE2-F303ECCBFE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69258"/>
          </a:xfrm>
        </p:spPr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F6A05E-BF90-D8B9-46B5-3C70B95C4E8E}"/>
              </a:ext>
            </a:extLst>
          </p:cNvPr>
          <p:cNvSpPr txBox="1"/>
          <p:nvPr/>
        </p:nvSpPr>
        <p:spPr>
          <a:xfrm>
            <a:off x="838200" y="1234383"/>
            <a:ext cx="429423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Active construction, more people, and nearby buildings correlate to more counts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C70B17FA-4C49-92B8-4039-DE50267D0B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7108" y="2622540"/>
            <a:ext cx="5224155" cy="3940185"/>
          </a:xfrm>
          <a:prstGeom prst="rect">
            <a:avLst/>
          </a:prstGeo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B5029E4-12E8-0C2A-8D29-2CE528FF23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45253-51FF-4656-A642-D6B07CB9278D}" type="slidenum">
              <a:rPr lang="en-US" b="1" smtClean="0"/>
              <a:t>22</a:t>
            </a:fld>
            <a:endParaRPr lang="en-US" b="1"/>
          </a:p>
        </p:txBody>
      </p: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7E5275C5-7A01-2EB1-C499-FC5B144870BF}"/>
              </a:ext>
            </a:extLst>
          </p:cNvPr>
          <p:cNvCxnSpPr>
            <a:cxnSpLocks/>
          </p:cNvCxnSpPr>
          <p:nvPr/>
        </p:nvCxnSpPr>
        <p:spPr>
          <a:xfrm>
            <a:off x="3508514" y="4518313"/>
            <a:ext cx="351182" cy="32478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A graph of different colored squares&#10;&#10;Description automatically generated">
            <a:extLst>
              <a:ext uri="{FF2B5EF4-FFF2-40B4-BE49-F238E27FC236}">
                <a16:creationId xmlns:a16="http://schemas.microsoft.com/office/drawing/2014/main" id="{4313619F-A3BF-DAD6-1395-D4A6E5BD72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5877" y="1089192"/>
            <a:ext cx="6239487" cy="4679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183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430E5-606E-3E95-BF60-A0F8ECC83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Collection</a:t>
            </a:r>
            <a:r>
              <a:rPr lang="en-US" dirty="0"/>
              <a:t> </a:t>
            </a:r>
            <a:r>
              <a:rPr lang="en-US" sz="3200" dirty="0"/>
              <a:t>Procedure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432417-49C3-958A-0636-A2C19B80C4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26443" y="1632716"/>
            <a:ext cx="6312243" cy="4351338"/>
          </a:xfrm>
        </p:spPr>
        <p:txBody>
          <a:bodyPr>
            <a:normAutofit/>
          </a:bodyPr>
          <a:lstStyle/>
          <a:p>
            <a:r>
              <a:rPr lang="en-US" sz="1800" dirty="0"/>
              <a:t>Ensure proper sensor setup and connections</a:t>
            </a:r>
          </a:p>
          <a:p>
            <a:r>
              <a:rPr lang="en-US" sz="1800" dirty="0"/>
              <a:t>Test of the detection cycle indoors</a:t>
            </a:r>
          </a:p>
          <a:p>
            <a:pPr lvl="1"/>
            <a:r>
              <a:rPr lang="en-US" sz="1800" dirty="0"/>
              <a:t>Sensor functions</a:t>
            </a:r>
          </a:p>
          <a:p>
            <a:pPr lvl="1"/>
            <a:r>
              <a:rPr lang="en-US" sz="1800" dirty="0"/>
              <a:t>Data Storage Locations</a:t>
            </a:r>
          </a:p>
          <a:p>
            <a:pPr lvl="1"/>
            <a:r>
              <a:rPr lang="en-US" sz="1800" dirty="0"/>
              <a:t>File Types (2 CSV files)</a:t>
            </a:r>
          </a:p>
          <a:p>
            <a:r>
              <a:rPr lang="en-US" sz="1800" dirty="0"/>
              <a:t>Set collection intervals</a:t>
            </a:r>
          </a:p>
          <a:p>
            <a:pPr lvl="1"/>
            <a:r>
              <a:rPr lang="en-US" sz="1800" dirty="0"/>
              <a:t>15 minutes total </a:t>
            </a:r>
          </a:p>
          <a:p>
            <a:pPr lvl="1"/>
            <a:r>
              <a:rPr lang="en-US" sz="1800" dirty="0"/>
              <a:t>2 second intervals</a:t>
            </a:r>
          </a:p>
          <a:p>
            <a:r>
              <a:rPr lang="en-US" sz="1800" dirty="0"/>
              <a:t>Repeat collection at all 7 locations</a:t>
            </a:r>
          </a:p>
          <a:p>
            <a:pPr lvl="1"/>
            <a:r>
              <a:rPr lang="en-US" sz="1800" dirty="0"/>
              <a:t>Repeat if errors occur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8" name="Picture 7" descr="A hand holding a device with wires&#10;&#10;Description automatically generated">
            <a:extLst>
              <a:ext uri="{FF2B5EF4-FFF2-40B4-BE49-F238E27FC236}">
                <a16:creationId xmlns:a16="http://schemas.microsoft.com/office/drawing/2014/main" id="{475EA5D0-AE8F-5CA6-F390-2043E3240B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38200" y="1690688"/>
            <a:ext cx="4614789" cy="419345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49DAE51-5651-BF67-4D82-3E3619DBF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45253-51FF-4656-A642-D6B07CB9278D}" type="slidenum">
              <a:rPr lang="en-US" b="1" smtClean="0"/>
              <a:t>3</a:t>
            </a:fld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20901059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4FF4A3-4359-9258-ADAA-E3D7877452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 of Data Points</a:t>
            </a:r>
          </a:p>
        </p:txBody>
      </p:sp>
      <p:pic>
        <p:nvPicPr>
          <p:cNvPr id="7" name="Picture Placeholder 6" descr="A map of a city&#10;&#10;Description automatically generated">
            <a:extLst>
              <a:ext uri="{FF2B5EF4-FFF2-40B4-BE49-F238E27FC236}">
                <a16:creationId xmlns:a16="http://schemas.microsoft.com/office/drawing/2014/main" id="{15D84600-ADE8-EAAD-DF14-B9EF94BEB2F6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0" r="1820"/>
          <a:stretch>
            <a:fillRect/>
          </a:stretch>
        </p:blipFill>
        <p:spPr>
          <a:ln>
            <a:solidFill>
              <a:schemeClr val="tx1"/>
            </a:solidFill>
          </a:ln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B96B09C-0F46-71BB-D3F6-0D742737DE2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342900" indent="-342900">
              <a:buAutoNum type="arabicParenR"/>
            </a:pPr>
            <a:r>
              <a:rPr lang="en-US" sz="1800" dirty="0"/>
              <a:t>Etcheverry Breezeway</a:t>
            </a:r>
          </a:p>
          <a:p>
            <a:pPr marL="342900" indent="-342900">
              <a:buAutoNum type="arabicParenR"/>
            </a:pPr>
            <a:r>
              <a:rPr lang="en-US" sz="1800" dirty="0"/>
              <a:t>College of Chemistry Latimer Hall </a:t>
            </a:r>
          </a:p>
          <a:p>
            <a:pPr marL="342900" indent="-342900">
              <a:buAutoNum type="arabicParenR"/>
            </a:pPr>
            <a:r>
              <a:rPr lang="en-US" sz="1800" dirty="0"/>
              <a:t>McLaughlin Patio, Construction site</a:t>
            </a:r>
          </a:p>
          <a:p>
            <a:pPr marL="342900" indent="-342900">
              <a:buAutoNum type="arabicParenR"/>
            </a:pPr>
            <a:r>
              <a:rPr lang="en-US" sz="1800" dirty="0"/>
              <a:t>Gateway Construction Site</a:t>
            </a:r>
          </a:p>
          <a:p>
            <a:pPr marL="342900" indent="-342900">
              <a:buAutoNum type="arabicParenR"/>
            </a:pPr>
            <a:r>
              <a:rPr lang="en-US" sz="1800" dirty="0"/>
              <a:t>Foothill Parking lot and  Amphitheatre Construction Site</a:t>
            </a:r>
          </a:p>
          <a:p>
            <a:pPr marL="342900" indent="-342900">
              <a:buAutoNum type="arabicParenR"/>
            </a:pPr>
            <a:r>
              <a:rPr lang="en-US" sz="1800" dirty="0"/>
              <a:t>Faculty Club</a:t>
            </a:r>
          </a:p>
          <a:p>
            <a:pPr marL="342900" indent="-342900">
              <a:buAutoNum type="arabicParenR"/>
            </a:pPr>
            <a:r>
              <a:rPr lang="en-US" sz="1800" dirty="0"/>
              <a:t>Stu Gordon Stadium 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3290884B-69B0-B1BE-6C1D-BB9AE2F8DD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45253-51FF-4656-A642-D6B07CB9278D}" type="slidenum">
              <a:rPr lang="en-US" b="1" smtClean="0"/>
              <a:t>4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8121350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8ED35-7773-7ED5-4AA6-1814D34B02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664974" cy="1325563"/>
          </a:xfrm>
        </p:spPr>
        <p:txBody>
          <a:bodyPr>
            <a:normAutofit/>
          </a:bodyPr>
          <a:lstStyle/>
          <a:p>
            <a:r>
              <a:rPr lang="en-US" sz="3200" dirty="0"/>
              <a:t>Analysis Procedure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67B529-9C9D-2B5C-F1A6-98E35D2F05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8639" y="1690688"/>
            <a:ext cx="4697361" cy="4351338"/>
          </a:xfrm>
        </p:spPr>
        <p:txBody>
          <a:bodyPr>
            <a:normAutofit/>
          </a:bodyPr>
          <a:lstStyle/>
          <a:p>
            <a:r>
              <a:rPr lang="en-US" sz="1800" dirty="0"/>
              <a:t>Remove outliers due to P/T/H sensor</a:t>
            </a:r>
          </a:p>
          <a:p>
            <a:pPr lvl="1"/>
            <a:r>
              <a:rPr lang="en-US" sz="1800" dirty="0"/>
              <a:t>410 data points</a:t>
            </a:r>
          </a:p>
          <a:p>
            <a:r>
              <a:rPr lang="en-US" sz="1800" dirty="0"/>
              <a:t>Determine statistical values and graph</a:t>
            </a:r>
          </a:p>
          <a:p>
            <a:pPr lvl="1"/>
            <a:r>
              <a:rPr lang="en-US" sz="1800" dirty="0"/>
              <a:t>Mean and standard deviation</a:t>
            </a:r>
          </a:p>
          <a:p>
            <a:pPr lvl="1"/>
            <a:r>
              <a:rPr lang="en-US" sz="1800" dirty="0"/>
              <a:t>Histograms of counts</a:t>
            </a:r>
          </a:p>
          <a:p>
            <a:pPr lvl="1"/>
            <a:r>
              <a:rPr lang="en-US" sz="1800" dirty="0"/>
              <a:t>Time series plots of air quality</a:t>
            </a:r>
          </a:p>
          <a:p>
            <a:r>
              <a:rPr lang="en-US" sz="1800" dirty="0"/>
              <a:t>Plot spectrum data</a:t>
            </a:r>
          </a:p>
          <a:p>
            <a:pPr lvl="1"/>
            <a:r>
              <a:rPr lang="en-US" sz="1800" dirty="0"/>
              <a:t>Determine significant peaks</a:t>
            </a:r>
          </a:p>
          <a:p>
            <a:pPr lvl="1"/>
            <a:r>
              <a:rPr lang="en-US" sz="1800" dirty="0"/>
              <a:t>Rebin data to smoothen out noise</a:t>
            </a:r>
          </a:p>
          <a:p>
            <a:pPr lvl="1"/>
            <a:r>
              <a:rPr lang="en-US" sz="1800" dirty="0"/>
              <a:t>Correlate channels with energy</a:t>
            </a:r>
          </a:p>
        </p:txBody>
      </p:sp>
      <p:pic>
        <p:nvPicPr>
          <p:cNvPr id="5" name="Picture 4" descr="A graph showing the temperature of a wave&#10;&#10;Description automatically generated with medium confidence">
            <a:extLst>
              <a:ext uri="{FF2B5EF4-FFF2-40B4-BE49-F238E27FC236}">
                <a16:creationId xmlns:a16="http://schemas.microsoft.com/office/drawing/2014/main" id="{C8F9DBF5-9F75-1DD7-7140-3350CFA9D0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4967" y="223540"/>
            <a:ext cx="3893574" cy="292018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BE3CFBF-BAF3-6793-C8F0-EC7DC5453F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45253-51FF-4656-A642-D6B07CB9278D}" type="slidenum">
              <a:rPr lang="en-US" b="1" smtClean="0"/>
              <a:t>5</a:t>
            </a:fld>
            <a:endParaRPr lang="en-US" b="1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1D854947-6DA1-2ECA-8015-9B16B73779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9066" y="3429000"/>
            <a:ext cx="3893574" cy="3367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81471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E3B6B-D308-BA93-4DD6-C10A6DF8A6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926394" cy="1094761"/>
          </a:xfrm>
        </p:spPr>
        <p:txBody>
          <a:bodyPr>
            <a:normAutofit/>
          </a:bodyPr>
          <a:lstStyle/>
          <a:p>
            <a:r>
              <a:rPr lang="en-US" sz="3200" dirty="0"/>
              <a:t>Location 1: Etcheverry Breezeway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EF46887-D512-1DF0-95B1-99D24C69658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59886"/>
                <a:ext cx="4195916" cy="1824088"/>
              </a:xfrm>
            </p:spPr>
            <p:txBody>
              <a:bodyPr>
                <a:noAutofit/>
              </a:bodyPr>
              <a:lstStyle/>
              <a:p>
                <a:r>
                  <a:rPr lang="en-US" sz="2400" dirty="0"/>
                  <a:t>Counts: 38.4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</m:oMath>
                </a14:m>
                <a:r>
                  <a:rPr lang="en-US" sz="2400" dirty="0"/>
                  <a:t> 4.2</a:t>
                </a:r>
              </a:p>
              <a:p>
                <a:r>
                  <a:rPr lang="en-US" sz="2400" dirty="0"/>
                  <a:t>PM 10: 2.3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</m:oMath>
                </a14:m>
                <a:r>
                  <a:rPr lang="en-US" sz="2400" dirty="0"/>
                  <a:t> 1.1</a:t>
                </a:r>
              </a:p>
              <a:p>
                <a:r>
                  <a:rPr lang="en-US" sz="2400" dirty="0"/>
                  <a:t>Temperature: 27.5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</m:oMath>
                </a14:m>
                <a:r>
                  <a:rPr lang="en-US" sz="2400" dirty="0"/>
                  <a:t> 0.4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℃</m:t>
                    </m:r>
                  </m:oMath>
                </a14:m>
                <a:endParaRPr lang="en-US" sz="2400" dirty="0"/>
              </a:p>
              <a:p>
                <a:r>
                  <a:rPr lang="en-US" sz="2400" dirty="0"/>
                  <a:t>Factors: buildings, people</a:t>
                </a:r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EF46887-D512-1DF0-95B1-99D24C69658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59886"/>
                <a:ext cx="4195916" cy="1824088"/>
              </a:xfrm>
              <a:blipFill>
                <a:blip r:embed="rId2"/>
                <a:stretch>
                  <a:fillRect l="-2035" t="-4333" b="-5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 descr="A blue graph with numbers&#10;&#10;Description automatically generated">
            <a:extLst>
              <a:ext uri="{FF2B5EF4-FFF2-40B4-BE49-F238E27FC236}">
                <a16:creationId xmlns:a16="http://schemas.microsoft.com/office/drawing/2014/main" id="{7177B3DE-B3A9-8852-CE58-8F8328A6AE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7422" y="1727779"/>
            <a:ext cx="4917710" cy="380157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0B1836BB-4E67-23D9-28BC-A8296CC587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868" y="3428999"/>
            <a:ext cx="4240166" cy="3180125"/>
          </a:xfrm>
          <a:prstGeom prst="rect">
            <a:avLst/>
          </a:prstGeo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6E78AF7-3B7D-F269-4553-3353840D3A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45253-51FF-4656-A642-D6B07CB9278D}" type="slidenum">
              <a:rPr lang="en-US" b="1" smtClean="0"/>
              <a:t>6</a:t>
            </a:fld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16247167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7C78EE20-8942-F53B-E339-77D91A56C9D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5116" y="807551"/>
            <a:ext cx="6061768" cy="5242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D149B16-EF95-5BA3-7CB7-3939E7B1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45253-51FF-4656-A642-D6B07CB9278D}" type="slidenum">
              <a:rPr lang="en-US" b="1" smtClean="0"/>
              <a:t>7</a:t>
            </a:fld>
            <a:endParaRPr lang="en-US" b="1" dirty="0"/>
          </a:p>
        </p:txBody>
      </p:sp>
      <p:sp>
        <p:nvSpPr>
          <p:cNvPr id="8" name="Flecha: a la derecha 7">
            <a:extLst>
              <a:ext uri="{FF2B5EF4-FFF2-40B4-BE49-F238E27FC236}">
                <a16:creationId xmlns:a16="http://schemas.microsoft.com/office/drawing/2014/main" id="{622C3F7D-9EE5-D376-ED2F-1621BD420D13}"/>
              </a:ext>
            </a:extLst>
          </p:cNvPr>
          <p:cNvSpPr/>
          <p:nvPr/>
        </p:nvSpPr>
        <p:spPr>
          <a:xfrm rot="3107347">
            <a:off x="6042533" y="3468756"/>
            <a:ext cx="526774" cy="327992"/>
          </a:xfrm>
          <a:prstGeom prst="rightArrow">
            <a:avLst/>
          </a:prstGeom>
          <a:solidFill>
            <a:srgbClr val="FDB51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BD7FD7FD-A2C6-721B-DF05-553492BB75DF}"/>
              </a:ext>
            </a:extLst>
          </p:cNvPr>
          <p:cNvSpPr txBox="1"/>
          <p:nvPr/>
        </p:nvSpPr>
        <p:spPr>
          <a:xfrm>
            <a:off x="5491395" y="2955025"/>
            <a:ext cx="1629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K-40 1460 keV</a:t>
            </a:r>
            <a:endParaRPr lang="es-US" dirty="0"/>
          </a:p>
        </p:txBody>
      </p:sp>
    </p:spTree>
    <p:extLst>
      <p:ext uri="{BB962C8B-B14F-4D97-AF65-F5344CB8AC3E}">
        <p14:creationId xmlns:p14="http://schemas.microsoft.com/office/powerpoint/2010/main" val="30092811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974E73-7C7C-AB90-A3C5-75F52B0CD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7932174" cy="1040888"/>
          </a:xfrm>
        </p:spPr>
        <p:txBody>
          <a:bodyPr>
            <a:normAutofit/>
          </a:bodyPr>
          <a:lstStyle/>
          <a:p>
            <a:r>
              <a:rPr lang="en-US" sz="3200" dirty="0"/>
              <a:t>Location 2: College of Chemistry, Latimer Hall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73981A0-B82A-A3E9-70DC-991C9F1B973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06015"/>
                <a:ext cx="4559710" cy="2022986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Counts: 48.3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</m:oMath>
                </a14:m>
                <a:r>
                  <a:rPr lang="en-US" sz="2400" dirty="0"/>
                  <a:t> 4.6</a:t>
                </a:r>
              </a:p>
              <a:p>
                <a:r>
                  <a:rPr lang="en-US" sz="2400" dirty="0"/>
                  <a:t>PM 10: 2.6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</m:oMath>
                </a14:m>
                <a:r>
                  <a:rPr lang="en-US" sz="2400" dirty="0"/>
                  <a:t> 1.0</a:t>
                </a:r>
              </a:p>
              <a:p>
                <a:r>
                  <a:rPr lang="en-US" sz="2400" dirty="0"/>
                  <a:t>Temperature: 25.8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</m:oMath>
                </a14:m>
                <a:r>
                  <a:rPr lang="en-US" sz="2400" dirty="0"/>
                  <a:t> 0.2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℃</m:t>
                    </m:r>
                  </m:oMath>
                </a14:m>
                <a:endParaRPr lang="en-US" sz="2400" dirty="0"/>
              </a:p>
              <a:p>
                <a:r>
                  <a:rPr lang="en-US" sz="2400" dirty="0"/>
                  <a:t>Factors: buildings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73981A0-B82A-A3E9-70DC-991C9F1B973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06015"/>
                <a:ext cx="4559710" cy="2022986"/>
              </a:xfrm>
              <a:blipFill>
                <a:blip r:embed="rId2"/>
                <a:stretch>
                  <a:fillRect l="-1874" t="-39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blue graph with white text&#10;&#10;Description automatically generated">
            <a:extLst>
              <a:ext uri="{FF2B5EF4-FFF2-40B4-BE49-F238E27FC236}">
                <a16:creationId xmlns:a16="http://schemas.microsoft.com/office/drawing/2014/main" id="{8996D6BE-C630-FA59-D704-129EAF070E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774564"/>
            <a:ext cx="5195358" cy="392904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04B28DB5-161A-648D-04F7-E6185AE709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295162"/>
            <a:ext cx="4481052" cy="3360789"/>
          </a:xfrm>
          <a:prstGeom prst="rect">
            <a:avLst/>
          </a:prstGeo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F24915A-F4BF-D63B-F622-86687CD66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45253-51FF-4656-A642-D6B07CB9278D}" type="slidenum">
              <a:rPr lang="en-US" b="1" smtClean="0"/>
              <a:t>8</a:t>
            </a:fld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10896752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FEC62D2-9570-E202-32AF-2F04E1B8E1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45253-51FF-4656-A642-D6B07CB9278D}" type="slidenum">
              <a:rPr lang="en-US" b="1" smtClean="0"/>
              <a:t>9</a:t>
            </a:fld>
            <a:endParaRPr lang="en-US" b="1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5FBA65A0-F493-B16A-BEDE-61B6D1D8EE6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4691" y="876376"/>
            <a:ext cx="5902617" cy="5105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lecha: a la derecha 4">
            <a:extLst>
              <a:ext uri="{FF2B5EF4-FFF2-40B4-BE49-F238E27FC236}">
                <a16:creationId xmlns:a16="http://schemas.microsoft.com/office/drawing/2014/main" id="{8E0FA3CC-F449-455E-C3E2-E0E4B3E9E82E}"/>
              </a:ext>
            </a:extLst>
          </p:cNvPr>
          <p:cNvSpPr/>
          <p:nvPr/>
        </p:nvSpPr>
        <p:spPr>
          <a:xfrm rot="8662848">
            <a:off x="5078439" y="3110947"/>
            <a:ext cx="526774" cy="327992"/>
          </a:xfrm>
          <a:prstGeom prst="rightArrow">
            <a:avLst/>
          </a:prstGeom>
          <a:solidFill>
            <a:srgbClr val="FDB51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5BC3CF52-8BEE-1C1C-4FA5-A4F4465EB233}"/>
              </a:ext>
            </a:extLst>
          </p:cNvPr>
          <p:cNvSpPr txBox="1"/>
          <p:nvPr/>
        </p:nvSpPr>
        <p:spPr>
          <a:xfrm>
            <a:off x="5564255" y="2803568"/>
            <a:ext cx="1214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~ 600 keV</a:t>
            </a:r>
            <a:endParaRPr lang="es-US" dirty="0"/>
          </a:p>
        </p:txBody>
      </p:sp>
    </p:spTree>
    <p:extLst>
      <p:ext uri="{BB962C8B-B14F-4D97-AF65-F5344CB8AC3E}">
        <p14:creationId xmlns:p14="http://schemas.microsoft.com/office/powerpoint/2010/main" val="35650178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1193</TotalTime>
  <Words>456</Words>
  <Application>Microsoft Office PowerPoint</Application>
  <PresentationFormat>Widescreen</PresentationFormat>
  <Paragraphs>105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Aptos</vt:lpstr>
      <vt:lpstr>Aptos Display</vt:lpstr>
      <vt:lpstr>Arial</vt:lpstr>
      <vt:lpstr>Cambria Math</vt:lpstr>
      <vt:lpstr>Office Theme</vt:lpstr>
      <vt:lpstr>Final Project: Radiation Mapping </vt:lpstr>
      <vt:lpstr>Thesis</vt:lpstr>
      <vt:lpstr>Collection Procedure</vt:lpstr>
      <vt:lpstr>Map of Data Points</vt:lpstr>
      <vt:lpstr>Analysis Procedure</vt:lpstr>
      <vt:lpstr>Location 1: Etcheverry Breezeway</vt:lpstr>
      <vt:lpstr>PowerPoint Presentation</vt:lpstr>
      <vt:lpstr>Location 2: College of Chemistry, Latimer Hall</vt:lpstr>
      <vt:lpstr>PowerPoint Presentation</vt:lpstr>
      <vt:lpstr>Location 3: McLaughlin Patio, Construction Site</vt:lpstr>
      <vt:lpstr>PowerPoint Presentation</vt:lpstr>
      <vt:lpstr>Location 4: Gateway Construction Site </vt:lpstr>
      <vt:lpstr>PowerPoint Presentation</vt:lpstr>
      <vt:lpstr>Location 5: Foothill Parking Lot and Amphitheatre Construction </vt:lpstr>
      <vt:lpstr>PowerPoint Presentation</vt:lpstr>
      <vt:lpstr>Location 6: Faculty Club </vt:lpstr>
      <vt:lpstr>PowerPoint Presentation</vt:lpstr>
      <vt:lpstr>Location 7: Stu Gordon Stadium  </vt:lpstr>
      <vt:lpstr>PowerPoint Presentation</vt:lpstr>
      <vt:lpstr>Irregular Data</vt:lpstr>
      <vt:lpstr>Spectrum range comparisons</vt:lpstr>
      <vt:lpstr>Conclusions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Final Projection</dc:title>
  <dc:creator>Vivian Smart-Stewart</dc:creator>
  <cp:lastModifiedBy>Elliott Caton</cp:lastModifiedBy>
  <cp:revision>8</cp:revision>
  <dcterms:created xsi:type="dcterms:W3CDTF">2024-04-24T21:10:20Z</dcterms:created>
  <dcterms:modified xsi:type="dcterms:W3CDTF">2024-05-03T20:33:28Z</dcterms:modified>
</cp:coreProperties>
</file>